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44" r:id="rId4"/>
  </p:sldMasterIdLst>
  <p:notesMasterIdLst>
    <p:notesMasterId r:id="rId15"/>
  </p:notesMasterIdLst>
  <p:handoutMasterIdLst>
    <p:handoutMasterId r:id="rId16"/>
  </p:handoutMasterIdLst>
  <p:sldIdLst>
    <p:sldId id="274" r:id="rId5"/>
    <p:sldId id="275" r:id="rId6"/>
    <p:sldId id="277" r:id="rId7"/>
    <p:sldId id="259" r:id="rId8"/>
    <p:sldId id="278" r:id="rId9"/>
    <p:sldId id="261" r:id="rId10"/>
    <p:sldId id="262" r:id="rId11"/>
    <p:sldId id="263" r:id="rId12"/>
    <p:sldId id="279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33" autoAdjust="0"/>
  </p:normalViewPr>
  <p:slideViewPr>
    <p:cSldViewPr snapToGrid="0" snapToObjects="1">
      <p:cViewPr varScale="1">
        <p:scale>
          <a:sx n="68" d="100"/>
          <a:sy n="68" d="100"/>
        </p:scale>
        <p:origin x="77" y="4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11/15/2019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11/15/2019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11/15/2019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11/15/2019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95332"/>
            <a:ext cx="7197726" cy="1405467"/>
          </a:xfrm>
        </p:spPr>
        <p:txBody>
          <a:bodyPr>
            <a:normAutofit/>
          </a:bodyPr>
          <a:lstStyle/>
          <a:p>
            <a:r>
              <a:rPr lang="en-US" dirty="0"/>
              <a:t>RESEARCH OVERVIEW </a:t>
            </a:r>
          </a:p>
          <a:p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Google Shape;144;p19">
            <a:extLst>
              <a:ext uri="{FF2B5EF4-FFF2-40B4-BE49-F238E27FC236}">
                <a16:creationId xmlns:a16="http://schemas.microsoft.com/office/drawing/2014/main" id="{A8C1AA40-5AEB-4492-AA17-5E2782293B6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962400" y="2573338"/>
            <a:ext cx="7197725" cy="242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60"/>
              <a:buFont typeface="Calibri"/>
              <a:buNone/>
            </a:pPr>
            <a:r>
              <a:rPr lang="en-US" sz="4860" dirty="0"/>
              <a:t>T</a:t>
            </a:r>
            <a:r>
              <a:rPr lang="en-US" sz="4320" dirty="0"/>
              <a:t>HE </a:t>
            </a:r>
            <a:r>
              <a:rPr lang="en-US" sz="4860" dirty="0"/>
              <a:t>I</a:t>
            </a:r>
            <a:r>
              <a:rPr lang="en-US" sz="4320" dirty="0"/>
              <a:t>NTERNET OF </a:t>
            </a:r>
            <a:r>
              <a:rPr lang="en-US" sz="4860" dirty="0"/>
              <a:t>T</a:t>
            </a:r>
            <a:r>
              <a:rPr lang="en-US" sz="4320" dirty="0"/>
              <a:t>HINGS IN </a:t>
            </a:r>
            <a:r>
              <a:rPr lang="en-US" sz="4860" dirty="0"/>
              <a:t>A</a:t>
            </a:r>
            <a:r>
              <a:rPr lang="en-US" sz="4320" dirty="0"/>
              <a:t>GRICULTURE AND </a:t>
            </a:r>
            <a:r>
              <a:rPr lang="en-US" sz="5400" dirty="0"/>
              <a:t>R</a:t>
            </a:r>
            <a:r>
              <a:rPr lang="en-US" sz="4320" dirty="0"/>
              <a:t>URAL </a:t>
            </a:r>
            <a:r>
              <a:rPr lang="en-US" sz="4770" dirty="0"/>
              <a:t>D</a:t>
            </a:r>
            <a:r>
              <a:rPr lang="en-US" sz="4320" dirty="0"/>
              <a:t>EVELOPMENT </a:t>
            </a:r>
            <a:endParaRPr dirty="0"/>
          </a:p>
        </p:txBody>
      </p:sp>
      <p:pic>
        <p:nvPicPr>
          <p:cNvPr id="7" name="Google Shape;146;p19">
            <a:extLst>
              <a:ext uri="{FF2B5EF4-FFF2-40B4-BE49-F238E27FC236}">
                <a16:creationId xmlns:a16="http://schemas.microsoft.com/office/drawing/2014/main" id="{3E34203C-99B2-414E-ADBB-1ECAAFE4356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681" y="187700"/>
            <a:ext cx="2286000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47;p19">
            <a:extLst>
              <a:ext uri="{FF2B5EF4-FFF2-40B4-BE49-F238E27FC236}">
                <a16:creationId xmlns:a16="http://schemas.microsoft.com/office/drawing/2014/main" id="{C5C75000-2548-48C1-B7A8-DCFC7366B68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36479" y="827780"/>
            <a:ext cx="2502625" cy="16491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dirty="0"/>
              <a:t>AUTHORS	</a:t>
            </a:r>
            <a:endParaRPr dirty="0"/>
          </a:p>
        </p:txBody>
      </p:sp>
      <p:sp>
        <p:nvSpPr>
          <p:cNvPr id="201" name="Google Shape;201;p28"/>
          <p:cNvSpPr txBox="1">
            <a:spLocks noGrp="1"/>
          </p:cNvSpPr>
          <p:nvPr>
            <p:ph type="body" idx="1"/>
          </p:nvPr>
        </p:nvSpPr>
        <p:spPr>
          <a:xfrm>
            <a:off x="1440297" y="2141157"/>
            <a:ext cx="10131300" cy="3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lvl="0" indent="-17145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SHIVAM SHARMA</a:t>
            </a:r>
            <a:endParaRPr dirty="0"/>
          </a:p>
          <a:p>
            <a:pPr marL="285750" lvl="0" indent="-17145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JITIN KUMAR SINGH</a:t>
            </a:r>
            <a:endParaRPr dirty="0"/>
          </a:p>
          <a:p>
            <a:pPr marL="285750" lvl="0" indent="-17145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RISHIT ATWAL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ADNAN USMAN</a:t>
            </a:r>
            <a:endParaRPr dirty="0"/>
          </a:p>
        </p:txBody>
      </p:sp>
      <p:sp>
        <p:nvSpPr>
          <p:cNvPr id="202" name="Google Shape;202;p28"/>
          <p:cNvSpPr txBox="1"/>
          <p:nvPr/>
        </p:nvSpPr>
        <p:spPr>
          <a:xfrm rot="10800000" flipH="1">
            <a:off x="1283500" y="5664420"/>
            <a:ext cx="101313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  <a:endParaRPr sz="2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6DD5A-0D4A-414D-A5FA-331CB186E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62CA1-0B78-4DBC-89B8-B3F418660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Aft>
                <a:spcPts val="0"/>
              </a:spcAft>
              <a:buSzPts val="2400"/>
            </a:pPr>
            <a:r>
              <a:rPr lang="en-US" sz="2000" dirty="0"/>
              <a:t>Rural areas in India face a number of issues in the domains of agriculture, connectivity, water, irrigation, transport, health and education etc., This time we have a solution for these kinds of problems using the current technology that we have; which calls for potentially similar solutions to be directed towards solving these issues. </a:t>
            </a:r>
          </a:p>
          <a:p>
            <a:pPr lvl="0">
              <a:spcBef>
                <a:spcPts val="1000"/>
              </a:spcBef>
              <a:spcAft>
                <a:spcPts val="0"/>
              </a:spcAft>
              <a:buSzPts val="2400"/>
            </a:pPr>
            <a:r>
              <a:rPr lang="en-US" sz="2000" dirty="0"/>
              <a:t>The contribution of this research is the investigation of the potential contributions of IoTs to the domain of agriculture for rural environments of India. 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8244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4000" dirty="0"/>
              <a:t>PURPOSE</a:t>
            </a:r>
            <a:endParaRPr sz="4000" dirty="0"/>
          </a:p>
        </p:txBody>
      </p:sp>
      <p:sp>
        <p:nvSpPr>
          <p:cNvPr id="159" name="Google Shape;159;p21"/>
          <p:cNvSpPr txBox="1"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i="1" dirty="0"/>
              <a:t>IoT is the connecting of physical things to the internet which makes it possible to access remote sensor data and control the physical world from a distance. </a:t>
            </a:r>
            <a:endParaRPr dirty="0"/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Low-cost and pervasive connectivity; </a:t>
            </a:r>
            <a:endParaRPr dirty="0"/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Adaptable and more affordable tools; </a:t>
            </a:r>
            <a:endParaRPr dirty="0"/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Advances in data storage and exchange; </a:t>
            </a:r>
            <a:endParaRPr dirty="0"/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Demand for agricultural information services ;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dirty="0"/>
              <a:t>PROBLEM STATEMENT</a:t>
            </a:r>
            <a:endParaRPr dirty="0"/>
          </a:p>
        </p:txBody>
      </p:sp>
      <p:sp>
        <p:nvSpPr>
          <p:cNvPr id="165" name="Google Shape;165;p22"/>
          <p:cNvSpPr txBox="1"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The country’s requirement for food grains in order to provide for its population is projected to be 300 million tons by 2025.6 The estimate of food grains production in 2015-16 is 252 million. This implies that the crop output needs to grow at an annual average of 2%, which is close to the current growth trend. </a:t>
            </a:r>
            <a:endParaRPr dirty="0"/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What are the agricultural needs of the rural communities that, when addressed, will lead to the upliftment of their lives and poverty alleviation </a:t>
            </a:r>
            <a:endParaRPr dirty="0"/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What IoT technologies are in existence and what IoTs can in the future be designed and developed to meet these needs .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METHODOLOGY	</a:t>
            </a:r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Going through the different available resources on internet on IoT and its implementation in Indian subcontinent.</a:t>
            </a:r>
            <a:endParaRPr/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This research is inspired by the works of Namusa &amp; Josephat on a similar kind of research for South Africa and Zambia.</a:t>
            </a:r>
            <a:endParaRPr/>
          </a:p>
          <a:p>
            <a:pPr marL="285750" lvl="0" indent="-17145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>
            <a:spLocks noGrp="1"/>
          </p:cNvSpPr>
          <p:nvPr>
            <p:ph type="title"/>
          </p:nvPr>
        </p:nvSpPr>
        <p:spPr>
          <a:xfrm>
            <a:off x="685801" y="25908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KEY FINDINGS</a:t>
            </a:r>
            <a:endParaRPr/>
          </a:p>
        </p:txBody>
      </p:sp>
      <p:sp>
        <p:nvSpPr>
          <p:cNvPr id="177" name="Google Shape;177;p24"/>
          <p:cNvSpPr txBox="1">
            <a:spLocks noGrp="1"/>
          </p:cNvSpPr>
          <p:nvPr>
            <p:ph type="body" idx="1"/>
          </p:nvPr>
        </p:nvSpPr>
        <p:spPr>
          <a:xfrm>
            <a:off x="746761" y="1604433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country’s requirement for food grains in order to provide for its population is projected to be 300 million tons by 2025.6 The estimate of food grains production in 2015-16 is 252 million. This implies that the crop output needs to grow at an annual average of 2%.</a:t>
            </a:r>
            <a:endParaRPr/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Despite having the second largest agricultural land India in second in production of Milk, Rice ,Potato and tomato and first in production of Bananas, jute and mangos.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IOT METHODS IN FARMING </a:t>
            </a:r>
            <a:endParaRPr/>
          </a:p>
        </p:txBody>
      </p:sp>
      <p:sp>
        <p:nvSpPr>
          <p:cNvPr id="183" name="Google Shape;183;p25"/>
          <p:cNvSpPr txBox="1"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Weather forecasting can be done through analysis of weather data over long periods to reduce agricultural risk. </a:t>
            </a:r>
            <a:endParaRPr dirty="0"/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To prevent stock theft, animals are fitted with radio frequency identifiers (RFIDs) that enable tracking of the animal. </a:t>
            </a:r>
            <a:endParaRPr dirty="0"/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Satellite light radiation can detect water pollution in the massive bodies of water. It uses the wavelength of pollutants to identify the class of pollutant. </a:t>
            </a:r>
            <a:endParaRPr dirty="0"/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This technology would become handy in aquaculture .</a:t>
            </a:r>
            <a:endParaRPr dirty="0"/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IoT can help in precision agriculture.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>
            <a:spLocks noGrp="1"/>
          </p:cNvSpPr>
          <p:nvPr>
            <p:ph type="title"/>
          </p:nvPr>
        </p:nvSpPr>
        <p:spPr>
          <a:xfrm>
            <a:off x="38101" y="-42672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CONCLUSION</a:t>
            </a:r>
            <a:endParaRPr/>
          </a:p>
        </p:txBody>
      </p:sp>
      <p:pic>
        <p:nvPicPr>
          <p:cNvPr id="2" name="Smart farming – IoT #1">
            <a:hlinkClick r:id="" action="ppaction://media"/>
            <a:extLst>
              <a:ext uri="{FF2B5EF4-FFF2-40B4-BE49-F238E27FC236}">
                <a16:creationId xmlns:a16="http://schemas.microsoft.com/office/drawing/2014/main" id="{24838243-CC5F-40E4-9440-1301480B93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3060" y="685800"/>
            <a:ext cx="11378152" cy="54864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79C8C-AF77-462A-A3AC-9E84A6CFED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7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E86C4-A30E-4ECB-9DBC-D1103E5ADB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Smart farming – IoT #1">
            <a:hlinkClick r:id="" action="ppaction://media"/>
            <a:extLst>
              <a:ext uri="{FF2B5EF4-FFF2-40B4-BE49-F238E27FC236}">
                <a16:creationId xmlns:a16="http://schemas.microsoft.com/office/drawing/2014/main" id="{8DD61150-5A89-4D08-8895-50D4D585F5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1085" y="367645"/>
            <a:ext cx="11510127" cy="58045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72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415B3C4-7FB6-414C-8C24-8862C0E6C9F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E12C2FA-3740-4055-BA8A-74A1458F4A5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257C101-46E1-4CAE-AE60-1AB79022B7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design</Template>
  <TotalTime>0</TotalTime>
  <Words>486</Words>
  <Application>Microsoft Office PowerPoint</Application>
  <PresentationFormat>Widescreen</PresentationFormat>
  <Paragraphs>41</Paragraphs>
  <Slides>10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Celestial</vt:lpstr>
      <vt:lpstr>THE INTERNET OF THINGS IN AGRICULTURE AND RURAL DEVELOPMENT </vt:lpstr>
      <vt:lpstr>INTRODUCTION</vt:lpstr>
      <vt:lpstr>PURPOSE</vt:lpstr>
      <vt:lpstr>PROBLEM STATEMENT</vt:lpstr>
      <vt:lpstr>METHODOLOGY </vt:lpstr>
      <vt:lpstr>KEY FINDINGS</vt:lpstr>
      <vt:lpstr>IOT METHODS IN FARMING </vt:lpstr>
      <vt:lpstr>CONCLUSION</vt:lpstr>
      <vt:lpstr>PowerPoint Presentation</vt:lpstr>
      <vt:lpstr>AUTHORS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2019-11-14T18:59:52Z</dcterms:created>
  <dcterms:modified xsi:type="dcterms:W3CDTF">2019-11-14T19:13:07Z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